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530" r:id="rId5"/>
    <p:sldId id="542" r:id="rId6"/>
    <p:sldId id="541" r:id="rId7"/>
    <p:sldId id="538" r:id="rId8"/>
    <p:sldId id="539" r:id="rId9"/>
    <p:sldId id="540" r:id="rId10"/>
    <p:sldId id="535" r:id="rId11"/>
    <p:sldId id="536" r:id="rId12"/>
    <p:sldId id="537" r:id="rId13"/>
    <p:sldId id="533" r:id="rId14"/>
    <p:sldId id="534" r:id="rId15"/>
    <p:sldId id="543" r:id="rId16"/>
    <p:sldId id="513" r:id="rId17"/>
    <p:sldId id="531" r:id="rId18"/>
    <p:sldId id="518" r:id="rId19"/>
    <p:sldId id="514" r:id="rId20"/>
    <p:sldId id="52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FBD4-7C1D-6B9A-CC34-38A08CFCC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48292-3AD9-6E5C-96BB-97F9DAA3C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39AFD-9355-AA71-70C7-DE0E0EC9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C25B-812A-1E8D-15B5-3517BB08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0DE2-4F57-FA5F-9871-C20B0ADD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1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5BF3-CBC1-7F2F-CC34-27095579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46C7A-C57E-D359-9398-71DC75DD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0D33-8712-DA12-F3EB-5E1A88E1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D5AE8-9B2F-BD49-CF2B-2E371B03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C4514-AF9D-9F49-9E91-99B083A6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6810D-F24A-F432-F2FC-C1353F369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EEFAD-2EB6-ED64-2216-DA2060A6E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603A-1C24-5044-1716-1F07F4E6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7859-904D-667F-AE72-132FCB0E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2612-21BE-3340-ECD6-DA2C86F9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4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906" y="1122426"/>
            <a:ext cx="9142562" cy="238722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>
                <a:latin typeface="Calibri" panose="020F0502020204030204" pitchFamily="34" charset="0"/>
              </a:defRPr>
            </a:lvl1pPr>
          </a:lstStyle>
          <a:p>
            <a:pPr indent="0"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831"/>
              </a:spcBef>
              <a:buNone/>
              <a:defRPr>
                <a:latin typeface="Calibri" panose="020F0502020204030204" pitchFamily="34" charset="0"/>
              </a:defRPr>
            </a:lvl1pPr>
          </a:lstStyle>
          <a:p>
            <a:pPr indent="0">
              <a:spcBef>
                <a:spcPts val="1514"/>
              </a:spcBef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FCC3674-80BE-426C-9AF4-3156488B7F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89735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3301-18AF-870F-C212-61CB249D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4F5B-DC5F-658B-67AF-2808E2A0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6D903-1A5C-DD86-559A-7100076B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70E-1BD0-5A7A-005A-55B2DF38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8AE4-DE6D-F14D-F4AC-648247BB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2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4C8B-6E5E-DE7A-32E4-1447754C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27759-149F-C7C3-DF5A-1DBEA413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3D23-48C5-B922-306F-E13A39C9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B15-062D-F0EC-5AD4-A5815879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6F85F-F58D-EA58-07FA-58D7D86D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9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CEFD-6058-2152-2C55-7ABA9BB7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0B97-B733-BF96-3D47-E4C5808EC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08348-B746-5552-E3C6-503AD92F6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E548-893F-72B9-E981-72056E50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9A6C7-3858-ADCE-7972-4EC3CCB5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55E2D-7B77-C94F-E2E4-3BE10E7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AF6B-C7C2-D14B-BCD1-D13D9E87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983A9-3541-7C01-A87C-5079ED31D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1C9E-532D-34EE-2D4E-79CD354A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864E0-BFB0-9F27-34D3-A5838CE2E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13F00-E7D9-51DF-C3B4-E2EE229A7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27D33-A71D-873F-1E7B-38F81C48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D929-9DC7-E0C6-B380-136352D1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85335-C0F0-9944-081B-0C83DC2C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1BF8-BDE4-DD5B-8093-43D379B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443F-E5D1-AD56-B8FA-A5BE21F8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074A9-976C-58C2-7D35-28F2166F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2E9-A9D4-2A9A-C573-014296C4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C72D-A5A3-4276-BED3-F1CC761C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895AE-D6FE-BBFC-607E-6DE7D2D1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19084-550C-E3E6-244E-C1497A9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A33-421A-092F-A76F-114627E1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D2A0E-60F4-191B-0AEE-90E761F8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BBBAB-7913-DE2C-E6C1-96B709A6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3FC4D-213C-32D5-E0C5-35C2A366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F543B-786F-CA0A-03BE-27A4EE2C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07A42-65B4-BC30-BE77-4819C146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F314-1D45-D07D-A981-DE1E0C7A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251C9-C451-E003-B859-707437218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9F891-6C07-9A2A-F600-E63CE998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4AB1-99E7-FD50-0829-C1408415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9/20/2025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F125A-1FB9-10B1-95A5-0805EB52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727E0-960D-9B0E-6771-9F93524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38725-CBBA-BFAD-B799-7F2B195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B0BB-C022-1A59-3842-EE975B0C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5A3-2B79-A1DB-2023-64FC64377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2BC842FF-0D3D-44AC-9EC6-C5F6A3B24860}" type="datetimeFigureOut">
              <a:rPr lang="en-US" smtClean="0"/>
              <a:pPr/>
              <a:t>9/20/2025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7892D-2AF7-5002-6018-4739DB54B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D5C2-B94E-FEC6-ECCF-DE14D3050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9AEED49-1CF9-4469-9CEE-539F41BB29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vjol.info.vn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105-F644-D68E-342A-40F0094630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GB" sz="6600" b="1" dirty="0">
                <a:solidFill>
                  <a:srgbClr val="7030A0"/>
                </a:solidFill>
              </a:rPr>
              <a:t>Scientific Communication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56907-E2C4-B33B-BF50-4BBEB7DB6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>
            <a:normAutofit/>
          </a:bodyPr>
          <a:lstStyle/>
          <a:p>
            <a:r>
              <a:rPr lang="vi-VN" sz="2000" dirty="0"/>
              <a:t>Phuc Loi Luu, PhD</a:t>
            </a:r>
          </a:p>
          <a:p>
            <a:r>
              <a:rPr lang="en-GB" sz="2000" dirty="0">
                <a:hlinkClick r:id="rId2"/>
              </a:rPr>
              <a:t>Email: </a:t>
            </a:r>
            <a:r>
              <a:rPr lang="vi-VN" sz="2000" dirty="0">
                <a:hlinkClick r:id="rId2"/>
              </a:rPr>
              <a:t>Luu.p.loi@googlemail.com</a:t>
            </a:r>
            <a:endParaRPr lang="en-GB" sz="2000" dirty="0"/>
          </a:p>
          <a:p>
            <a:r>
              <a:rPr lang="en-GB" sz="2000" dirty="0" err="1"/>
              <a:t>Zalo</a:t>
            </a:r>
            <a:r>
              <a:rPr lang="en-GB" sz="2000" dirty="0"/>
              <a:t>: 0901802182</a:t>
            </a:r>
            <a:endParaRPr lang="vi-VN" sz="2000" dirty="0"/>
          </a:p>
          <a:p>
            <a:r>
              <a:rPr lang="vi-VN" sz="2000" dirty="0"/>
              <a:t> </a:t>
            </a:r>
            <a:r>
              <a:rPr lang="en-GB" sz="2000" dirty="0"/>
              <a:t>Sept 20</a:t>
            </a:r>
            <a:r>
              <a:rPr lang="vi-VN" sz="2000" dirty="0"/>
              <a:t> 202</a:t>
            </a:r>
            <a:r>
              <a:rPr lang="en-GB" sz="2000" dirty="0"/>
              <a:t>5</a:t>
            </a:r>
            <a:endParaRPr lang="en-US" sz="2000" dirty="0"/>
          </a:p>
        </p:txBody>
      </p:sp>
      <p:pic>
        <p:nvPicPr>
          <p:cNvPr id="4" name="Picture 2" descr="Không có mô tả ảnh.">
            <a:extLst>
              <a:ext uri="{FF2B5EF4-FFF2-40B4-BE49-F238E27FC236}">
                <a16:creationId xmlns:a16="http://schemas.microsoft.com/office/drawing/2014/main" id="{7021495C-C017-68A7-86FE-E4E1AD00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80" y="82579"/>
            <a:ext cx="1352961" cy="13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09320F1B-35EE-4B1B-836E-D1D502281A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4" b="14251"/>
          <a:stretch/>
        </p:blipFill>
        <p:spPr>
          <a:xfrm>
            <a:off x="6156025" y="27905"/>
            <a:ext cx="2233851" cy="1507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708D07A-BEBF-F182-D14B-2C28AF96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4" y="58009"/>
            <a:ext cx="1335305" cy="13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Đại học Đồng Tháp - eUni - Đại học trực tuyến hàng đầu Việt Nam">
            <a:extLst>
              <a:ext uri="{FF2B5EF4-FFF2-40B4-BE49-F238E27FC236}">
                <a16:creationId xmlns:a16="http://schemas.microsoft.com/office/drawing/2014/main" id="{CE7B2D3F-E2F2-A3C7-5DF3-56E87034C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t="8452" r="20841" b="10746"/>
          <a:stretch/>
        </p:blipFill>
        <p:spPr bwMode="auto">
          <a:xfrm>
            <a:off x="3262935" y="-10485"/>
            <a:ext cx="1617560" cy="15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F63D4-AE7B-A463-0662-6EFD157E3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3575"/>
          </a:xfrm>
        </p:spPr>
        <p:txBody>
          <a:bodyPr>
            <a:normAutofit/>
          </a:bodyPr>
          <a:lstStyle/>
          <a:p>
            <a:pPr algn="ctr"/>
            <a:r>
              <a:rPr lang="en-GB" sz="3200" b="0" i="0" dirty="0">
                <a:solidFill>
                  <a:srgbClr val="7030A0"/>
                </a:solidFill>
                <a:effectLst/>
                <a:latin typeface="Helvetica Neue"/>
              </a:rPr>
              <a:t>What's the difference between a magazine and a journal?</a:t>
            </a:r>
            <a:endParaRPr lang="en-US" sz="3200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B649B-6C1F-C3C6-802E-459610FC7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6190" y="1329391"/>
            <a:ext cx="6207724" cy="480402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2B7C32-17F9-8390-6079-EAB2ABDEEAEB}"/>
              </a:ext>
            </a:extLst>
          </p:cNvPr>
          <p:cNvSpPr txBox="1"/>
          <p:nvPr/>
        </p:nvSpPr>
        <p:spPr>
          <a:xfrm>
            <a:off x="7391409" y="6341339"/>
            <a:ext cx="3924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https://askus.baker.edu/faq/216945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466B37-0DD2-CD46-FE08-873F4ADB3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8" y="1340356"/>
            <a:ext cx="4041015" cy="219750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94146B-CD26-EDDB-EADD-D5843F6D9716}"/>
              </a:ext>
            </a:extLst>
          </p:cNvPr>
          <p:cNvSpPr txBox="1"/>
          <p:nvPr/>
        </p:nvSpPr>
        <p:spPr>
          <a:xfrm>
            <a:off x="642258" y="6400005"/>
            <a:ext cx="6672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https://vjol.info.vn/</a:t>
            </a:r>
            <a:r>
              <a:rPr lang="en-US" dirty="0"/>
              <a:t>, https://tapchiyhocvietnam.vn/index.php/vmj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50AEC5-28E8-ADD3-F407-E04263EA22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898" y="3754764"/>
            <a:ext cx="4041015" cy="241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52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F44DF-8635-C0E9-0E73-2386C4AB9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604"/>
          </a:xfrm>
        </p:spPr>
        <p:txBody>
          <a:bodyPr>
            <a:noAutofit/>
          </a:bodyPr>
          <a:lstStyle/>
          <a:p>
            <a:pPr algn="ctr"/>
            <a:r>
              <a:rPr lang="en-GB" sz="2800" dirty="0"/>
              <a:t>Exercise 1: read the article</a:t>
            </a:r>
            <a:br>
              <a:rPr lang="en-GB" sz="2800" dirty="0"/>
            </a:br>
            <a:r>
              <a:rPr lang="en-GB" sz="2800" dirty="0"/>
              <a:t>https://cjc.edu.vn/tin-tuc-su-kien/cac-tap-chi-noi-tieng-o-viet-nam/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785EB-DBF1-844E-5FD7-00A523F228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791" y="1617093"/>
            <a:ext cx="7462417" cy="499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55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A68F8-41F0-22FB-FCE4-B822CADD9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065"/>
            <a:ext cx="10515600" cy="1131661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Exercise 2: look in to the detail of the journal</a:t>
            </a:r>
            <a:br>
              <a:rPr lang="en-GB" sz="3600" dirty="0"/>
            </a:br>
            <a:r>
              <a:rPr lang="en-GB" sz="3600" dirty="0"/>
              <a:t>https://onlinelibrary.wiley.com/journal/13652761</a:t>
            </a:r>
            <a:endParaRPr 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153BA4-9C3D-0BDC-25A2-BD3D2138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421" y="1613689"/>
            <a:ext cx="7059080" cy="47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14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7F23-5D13-FB35-84D5-FBADC1ED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607"/>
            <a:ext cx="10515600" cy="59826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Scientific Publishing Workflow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5656C-CB0D-DD31-CD55-A33CAF20D824}"/>
              </a:ext>
            </a:extLst>
          </p:cNvPr>
          <p:cNvSpPr txBox="1"/>
          <p:nvPr/>
        </p:nvSpPr>
        <p:spPr>
          <a:xfrm>
            <a:off x="685800" y="644972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https://doi.org/10.7287/peerj.preprints.27580v1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FD0CC11-E849-1CEF-DFE0-6161008CA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85848"/>
            <a:ext cx="7300516" cy="51257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E51B7FF-ED9B-4F3B-9489-A07F7DDA7761}"/>
              </a:ext>
            </a:extLst>
          </p:cNvPr>
          <p:cNvSpPr txBox="1"/>
          <p:nvPr/>
        </p:nvSpPr>
        <p:spPr>
          <a:xfrm>
            <a:off x="8381998" y="2188714"/>
            <a:ext cx="33528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UcPeriod"/>
            </a:pPr>
            <a:r>
              <a:rPr lang="en-GB" b="1" dirty="0"/>
              <a:t>Traditional peer review publishing workflow.</a:t>
            </a:r>
          </a:p>
          <a:p>
            <a:pPr marL="342900" indent="-342900">
              <a:buAutoNum type="alphaUcPeriod"/>
            </a:pP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 </a:t>
            </a:r>
          </a:p>
          <a:p>
            <a:r>
              <a:rPr lang="en-GB" b="1" dirty="0"/>
              <a:t>B. Preprint submission establishing priority of discovery.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18212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7F23-5D13-FB35-84D5-FBADC1ED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607"/>
            <a:ext cx="10515600" cy="598261"/>
          </a:xfrm>
        </p:spPr>
        <p:txBody>
          <a:bodyPr>
            <a:normAutofit fontScale="90000"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Scientific Publishing Workflow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25656C-CB0D-DD31-CD55-A33CAF20D824}"/>
              </a:ext>
            </a:extLst>
          </p:cNvPr>
          <p:cNvSpPr txBox="1"/>
          <p:nvPr/>
        </p:nvSpPr>
        <p:spPr>
          <a:xfrm>
            <a:off x="2422082" y="6373525"/>
            <a:ext cx="7032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https://blog.cureus.com/2014/03/31/blind-vs-open-peer-review/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92A97B3-B083-B788-A00F-FFB42E21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15" y="1042815"/>
            <a:ext cx="7962900" cy="5112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12954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06C2E6-DD01-F86E-8079-26CA630A75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3" y="1214917"/>
            <a:ext cx="10831286" cy="40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945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287BDD-0E45-124C-BFA5-7140A4214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02" y="215728"/>
            <a:ext cx="10011528" cy="630481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AE3F2-E1B0-3B48-9F8C-C65CF795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09" y="0"/>
            <a:ext cx="9444581" cy="6858000"/>
          </a:xfrm>
          <a:prstGeom prst="rect">
            <a:avLst/>
          </a:prstGeom>
        </p:spPr>
      </p:pic>
      <p:sp>
        <p:nvSpPr>
          <p:cNvPr id="167" name="Rectangle 2"/>
          <p:cNvSpPr/>
          <p:nvPr/>
        </p:nvSpPr>
        <p:spPr>
          <a:xfrm>
            <a:off x="1520" y="-10449"/>
            <a:ext cx="12188641" cy="503307"/>
          </a:xfrm>
          <a:prstGeom prst="rect">
            <a:avLst/>
          </a:prstGeom>
          <a:solidFill>
            <a:srgbClr val="00206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847" tIns="54423" rIns="108847" bIns="54423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96" b="1" spc="-1" dirty="0">
                <a:solidFill>
                  <a:schemeClr val="lt1"/>
                </a:solidFill>
                <a:latin typeface="Calibri" panose="020F0502020204030204" pitchFamily="34" charset="0"/>
                <a:ea typeface="DejaVu Sans"/>
              </a:rPr>
              <a:t>EDUCATION AND PROFESSION</a:t>
            </a:r>
            <a:endParaRPr lang="en-US" sz="1996" spc="-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923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0E1B-39DF-4E9F-B0F6-9802F4A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>
            <a:noAutofit/>
          </a:bodyPr>
          <a:lstStyle/>
          <a:p>
            <a:pPr algn="ctr"/>
            <a:r>
              <a:rPr lang="vi-VN" sz="4800" b="1" dirty="0"/>
              <a:t>Projects</a:t>
            </a:r>
            <a:endParaRPr lang="en-US" sz="48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2AFDEC-B4AF-CBF6-0473-B62C5D79E792}"/>
              </a:ext>
            </a:extLst>
          </p:cNvPr>
          <p:cNvSpPr txBox="1"/>
          <p:nvPr/>
        </p:nvSpPr>
        <p:spPr>
          <a:xfrm>
            <a:off x="930727" y="5337407"/>
            <a:ext cx="103686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/>
              <a:t>https://docs.google.com/spreadsheets/d/12YpEbNySqHpNNADEDEMcw-C-NgWBQZ193iHrRU0h5Js/edit?usp=sharing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520C64-D132-AE55-5C02-F454D21B4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7412" y="1325118"/>
            <a:ext cx="8975271" cy="36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61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EEC38-8A13-3AC0-51A4-01936FF4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6000" b="1" dirty="0"/>
              <a:t>How does my lecture work?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97C8C-2453-0CA3-732D-EB53EFED0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sz="3400" dirty="0"/>
              <a:t>Start at </a:t>
            </a:r>
            <a:r>
              <a:rPr lang="en-GB" sz="3400" dirty="0"/>
              <a:t>8:00 </a:t>
            </a:r>
            <a:r>
              <a:rPr lang="en-GB" sz="3400" b="1" dirty="0"/>
              <a:t>A</a:t>
            </a:r>
            <a:r>
              <a:rPr lang="vi-VN" sz="3400" b="1" dirty="0"/>
              <a:t>M</a:t>
            </a:r>
            <a:r>
              <a:rPr lang="vi-VN" sz="3400" dirty="0"/>
              <a:t> every Saturday </a:t>
            </a:r>
            <a:r>
              <a:rPr lang="en-GB" sz="3400" dirty="0"/>
              <a:t>and Sunday</a:t>
            </a:r>
          </a:p>
          <a:p>
            <a:pPr marL="0" indent="0">
              <a:buNone/>
            </a:pPr>
            <a:r>
              <a:rPr lang="en-GB" sz="3400" dirty="0"/>
              <a:t>                 1:30 </a:t>
            </a:r>
            <a:r>
              <a:rPr lang="en-GB" sz="3400" b="1" dirty="0"/>
              <a:t>PM</a:t>
            </a:r>
            <a:r>
              <a:rPr lang="en-GB" sz="3400" dirty="0"/>
              <a:t> </a:t>
            </a:r>
            <a:r>
              <a:rPr lang="vi-VN" sz="3400" dirty="0"/>
              <a:t>every Saturday </a:t>
            </a:r>
            <a:r>
              <a:rPr lang="en-GB" sz="3400" dirty="0"/>
              <a:t>and Sunday</a:t>
            </a:r>
            <a:endParaRPr lang="vi-VN" sz="3400" dirty="0"/>
          </a:p>
          <a:p>
            <a:r>
              <a:rPr lang="vi-VN" sz="3400" dirty="0"/>
              <a:t>Time breaks in a lecture (</a:t>
            </a:r>
            <a:r>
              <a:rPr lang="en-GB" sz="3400" dirty="0"/>
              <a:t>30 min</a:t>
            </a:r>
            <a:r>
              <a:rPr lang="vi-VN" sz="3400" dirty="0"/>
              <a:t>)</a:t>
            </a:r>
            <a:endParaRPr lang="en-GB" sz="3400" dirty="0"/>
          </a:p>
          <a:p>
            <a:r>
              <a:rPr lang="en-GB" sz="3400" dirty="0"/>
              <a:t>Lecture end at 11</a:t>
            </a:r>
            <a:r>
              <a:rPr lang="en-GB" sz="3400" b="1" dirty="0"/>
              <a:t> AM</a:t>
            </a:r>
            <a:r>
              <a:rPr lang="en-GB" sz="3400" dirty="0"/>
              <a:t> </a:t>
            </a:r>
          </a:p>
          <a:p>
            <a:pPr marL="0" indent="0">
              <a:buNone/>
            </a:pPr>
            <a:r>
              <a:rPr lang="en-GB" sz="3400" dirty="0"/>
              <a:t>                             16:30 </a:t>
            </a:r>
            <a:r>
              <a:rPr lang="en-GB" sz="3400" b="1" dirty="0"/>
              <a:t>PM</a:t>
            </a:r>
            <a:endParaRPr lang="vi-VN" sz="3400" b="1" dirty="0"/>
          </a:p>
          <a:p>
            <a:r>
              <a:rPr lang="vi-VN" sz="3400" dirty="0"/>
              <a:t>No attendance checking</a:t>
            </a:r>
          </a:p>
          <a:p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8465256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8131-769A-F525-5C68-104D130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6000" b="1" dirty="0"/>
              <a:t>Content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F752-884E-6C63-6459-24E720E6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/>
              <a:t>Class member introduction</a:t>
            </a:r>
          </a:p>
          <a:p>
            <a:r>
              <a:rPr lang="en-GB" b="1" dirty="0"/>
              <a:t>Curriculum of Introduction to </a:t>
            </a:r>
            <a:r>
              <a:rPr lang="en-GB" sz="2800" b="1" dirty="0">
                <a:solidFill>
                  <a:srgbClr val="7030A0"/>
                </a:solidFill>
              </a:rPr>
              <a:t>Scientific Communication</a:t>
            </a:r>
            <a:r>
              <a:rPr lang="en-US" b="1" i="0" dirty="0">
                <a:solidFill>
                  <a:srgbClr val="1F2328"/>
                </a:solidFill>
                <a:effectLst/>
              </a:rPr>
              <a:t> </a:t>
            </a:r>
            <a:r>
              <a:rPr lang="en-GB" b="1" dirty="0"/>
              <a:t>2025</a:t>
            </a:r>
          </a:p>
          <a:p>
            <a:r>
              <a:rPr lang="vi-VN" b="1" dirty="0"/>
              <a:t>Evalutation for the course</a:t>
            </a:r>
            <a:endParaRPr lang="en-GB" b="1" dirty="0"/>
          </a:p>
          <a:p>
            <a:r>
              <a:rPr lang="en-GB" b="1" dirty="0"/>
              <a:t>What is </a:t>
            </a:r>
            <a:r>
              <a:rPr lang="en-GB" sz="2800" b="1" dirty="0">
                <a:solidFill>
                  <a:srgbClr val="7030A0"/>
                </a:solidFill>
              </a:rPr>
              <a:t>Scientific Communication</a:t>
            </a:r>
            <a:r>
              <a:rPr lang="en-GB" sz="2800" b="1" dirty="0"/>
              <a:t>?</a:t>
            </a:r>
          </a:p>
          <a:p>
            <a:r>
              <a:rPr lang="en-GB" b="1" dirty="0"/>
              <a:t>What's the difference between a magazine and a journal?</a:t>
            </a:r>
          </a:p>
          <a:p>
            <a:r>
              <a:rPr lang="en-GB" b="1" dirty="0"/>
              <a:t>Scientific Publishing Workflow</a:t>
            </a:r>
          </a:p>
          <a:p>
            <a:r>
              <a:rPr lang="vi-VN" b="1" dirty="0"/>
              <a:t>Projects and important dates</a:t>
            </a:r>
            <a:endParaRPr lang="en-GB" b="1" dirty="0">
              <a:solidFill>
                <a:schemeClr val="accent2"/>
              </a:solidFill>
            </a:endParaRPr>
          </a:p>
          <a:p>
            <a:endParaRPr lang="vi-VN" b="1" dirty="0"/>
          </a:p>
        </p:txBody>
      </p:sp>
    </p:spTree>
    <p:extLst>
      <p:ext uri="{BB962C8B-B14F-4D97-AF65-F5344CB8AC3E}">
        <p14:creationId xmlns:p14="http://schemas.microsoft.com/office/powerpoint/2010/main" val="572519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79E28-9EB8-E680-17EE-261D3B91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71" y="995100"/>
            <a:ext cx="9846140" cy="5182179"/>
          </a:xfrm>
        </p:spPr>
      </p:pic>
    </p:spTree>
    <p:extLst>
      <p:ext uri="{BB962C8B-B14F-4D97-AF65-F5344CB8AC3E}">
        <p14:creationId xmlns:p14="http://schemas.microsoft.com/office/powerpoint/2010/main" val="175456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>
            <a:normAutofit/>
          </a:bodyPr>
          <a:lstStyle/>
          <a:p>
            <a:pPr algn="ctr"/>
            <a:r>
              <a:rPr lang="vi-VN" sz="6000" b="1" dirty="0">
                <a:solidFill>
                  <a:srgbClr val="7030A0"/>
                </a:solidFill>
              </a:rPr>
              <a:t>Clas</a:t>
            </a:r>
            <a:r>
              <a:rPr lang="en-GB" sz="6000" b="1" dirty="0" err="1">
                <a:solidFill>
                  <a:srgbClr val="7030A0"/>
                </a:solidFill>
              </a:rPr>
              <a:t>smate</a:t>
            </a:r>
            <a:r>
              <a:rPr lang="vi-VN" sz="6000" b="1" dirty="0">
                <a:solidFill>
                  <a:srgbClr val="7030A0"/>
                </a:solidFill>
              </a:rPr>
              <a:t> </a:t>
            </a:r>
            <a:r>
              <a:rPr lang="en-GB" sz="6000" b="1" dirty="0">
                <a:solidFill>
                  <a:srgbClr val="7030A0"/>
                </a:solidFill>
              </a:rPr>
              <a:t>I</a:t>
            </a:r>
            <a:r>
              <a:rPr lang="vi-VN" sz="6000" b="1" dirty="0">
                <a:solidFill>
                  <a:srgbClr val="7030A0"/>
                </a:solidFill>
              </a:rPr>
              <a:t>ntroduction</a:t>
            </a:r>
            <a:endParaRPr lang="en-US" sz="6000" b="1" dirty="0">
              <a:solidFill>
                <a:srgbClr val="7030A0"/>
              </a:solidFill>
            </a:endParaRP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latin typeface="Calibri" panose="020F0502020204030204" pitchFamily="34" charset="0"/>
              </a:rPr>
              <a:t>Bạn phẻ không?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" panose="020F0502020204030204" pitchFamily="34" charset="0"/>
              </a:rPr>
              <a:t>Phẻ! Cảm ơn bạn. Còn bạn?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16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EADEE-EDF4-18AD-71DC-50739257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3772" y="6168883"/>
            <a:ext cx="10515600" cy="592817"/>
          </a:xfrm>
        </p:spPr>
        <p:txBody>
          <a:bodyPr>
            <a:noAutofit/>
          </a:bodyPr>
          <a:lstStyle/>
          <a:p>
            <a:pPr algn="ctr"/>
            <a:r>
              <a:rPr lang="en-US" sz="2000" b="1" dirty="0"/>
              <a:t>https://github.com/luuloi/Scientific-Communication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CD10D7-B940-6C93-73EE-9ECC9072A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386" y="1305052"/>
            <a:ext cx="9073243" cy="48638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1FA24F-B2A5-C8E8-D28C-2A45D91DE22C}"/>
              </a:ext>
            </a:extLst>
          </p:cNvPr>
          <p:cNvSpPr txBox="1"/>
          <p:nvPr/>
        </p:nvSpPr>
        <p:spPr>
          <a:xfrm>
            <a:off x="206829" y="326942"/>
            <a:ext cx="11745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/>
              <a:t>Curriculum of Introduction to </a:t>
            </a:r>
            <a:r>
              <a:rPr lang="en-GB" sz="3200" b="1" dirty="0">
                <a:solidFill>
                  <a:srgbClr val="7030A0"/>
                </a:solidFill>
              </a:rPr>
              <a:t>Scientific Communication</a:t>
            </a:r>
            <a:r>
              <a:rPr lang="en-US" sz="3200" b="1" i="0" dirty="0">
                <a:solidFill>
                  <a:srgbClr val="1F2328"/>
                </a:solidFill>
                <a:effectLst/>
              </a:rPr>
              <a:t> </a:t>
            </a:r>
            <a:r>
              <a:rPr lang="en-GB" sz="3200" b="1" dirty="0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27344054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2E6CB-47DB-44BC-39A6-D858200D4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5400" b="1" dirty="0">
                <a:solidFill>
                  <a:srgbClr val="7030A0"/>
                </a:solidFill>
              </a:rPr>
              <a:t>Evalutation for the course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70F1B-508E-1FCE-8692-7B4E81FEC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Bạn</a:t>
            </a:r>
            <a:r>
              <a:rPr lang="en-GB" dirty="0"/>
              <a:t> 1: </a:t>
            </a:r>
            <a:r>
              <a:rPr lang="en-GB" dirty="0" err="1"/>
              <a:t>chuẩn</a:t>
            </a:r>
            <a:r>
              <a:rPr lang="en-GB" dirty="0"/>
              <a:t> </a:t>
            </a:r>
            <a:r>
              <a:rPr lang="en-GB" dirty="0" err="1"/>
              <a:t>bị</a:t>
            </a:r>
            <a:r>
              <a:rPr lang="en-GB" dirty="0"/>
              <a:t> poster (10 </a:t>
            </a:r>
            <a:r>
              <a:rPr lang="en-GB" dirty="0" err="1"/>
              <a:t>phút</a:t>
            </a:r>
            <a:r>
              <a:rPr lang="en-GB" dirty="0"/>
              <a:t> </a:t>
            </a:r>
            <a:r>
              <a:rPr lang="en-GB" dirty="0" err="1"/>
              <a:t>trình</a:t>
            </a:r>
            <a:r>
              <a:rPr lang="en-GB" dirty="0"/>
              <a:t> </a:t>
            </a:r>
            <a:r>
              <a:rPr lang="en-GB" dirty="0" err="1"/>
              <a:t>bày</a:t>
            </a:r>
            <a:r>
              <a:rPr lang="en-GB" dirty="0"/>
              <a:t> online, </a:t>
            </a:r>
            <a:r>
              <a:rPr lang="en-GB" dirty="0" err="1"/>
              <a:t>dạng</a:t>
            </a:r>
            <a:r>
              <a:rPr lang="en-GB" dirty="0"/>
              <a:t> slide)</a:t>
            </a:r>
          </a:p>
          <a:p>
            <a:r>
              <a:rPr lang="en-GB" dirty="0" err="1"/>
              <a:t>Bạn</a:t>
            </a:r>
            <a:r>
              <a:rPr lang="en-GB" dirty="0"/>
              <a:t> 2, 3, 4: </a:t>
            </a:r>
            <a:r>
              <a:rPr lang="en-GB" dirty="0" err="1"/>
              <a:t>chấm</a:t>
            </a:r>
            <a:r>
              <a:rPr lang="en-GB" dirty="0"/>
              <a:t> </a:t>
            </a:r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sau</a:t>
            </a:r>
            <a:r>
              <a:rPr lang="en-GB" dirty="0"/>
              <a:t> </a:t>
            </a:r>
            <a:r>
              <a:rPr lang="en-GB" dirty="0" err="1"/>
              <a:t>khi</a:t>
            </a:r>
            <a:r>
              <a:rPr lang="en-GB" dirty="0"/>
              <a:t> </a:t>
            </a:r>
            <a:r>
              <a:rPr lang="en-GB" dirty="0" err="1"/>
              <a:t>mỗi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</a:t>
            </a:r>
            <a:r>
              <a:rPr lang="en-GB" dirty="0" err="1"/>
              <a:t>hỏi</a:t>
            </a:r>
            <a:r>
              <a:rPr lang="en-GB" dirty="0"/>
              <a:t> 1 </a:t>
            </a:r>
            <a:r>
              <a:rPr lang="en-GB" dirty="0" err="1"/>
              <a:t>câu</a:t>
            </a:r>
            <a:r>
              <a:rPr lang="en-GB" dirty="0"/>
              <a:t> </a:t>
            </a:r>
            <a:r>
              <a:rPr lang="en-GB" dirty="0" err="1"/>
              <a:t>hỏi</a:t>
            </a:r>
            <a:r>
              <a:rPr lang="en-GB" dirty="0"/>
              <a:t>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1</a:t>
            </a:r>
          </a:p>
          <a:p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cuối</a:t>
            </a:r>
            <a:r>
              <a:rPr lang="en-GB" dirty="0"/>
              <a:t> </a:t>
            </a:r>
            <a:r>
              <a:rPr lang="en-GB" dirty="0" err="1"/>
              <a:t>kỳ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1 = 10% (</a:t>
            </a:r>
            <a:r>
              <a:rPr lang="en-GB" dirty="0" err="1"/>
              <a:t>bạn</a:t>
            </a:r>
            <a:r>
              <a:rPr lang="en-GB" dirty="0"/>
              <a:t> 2) + 10% (</a:t>
            </a:r>
            <a:r>
              <a:rPr lang="en-GB" dirty="0" err="1"/>
              <a:t>bạn</a:t>
            </a:r>
            <a:r>
              <a:rPr lang="en-GB" dirty="0"/>
              <a:t> 3) + 10% (</a:t>
            </a:r>
            <a:r>
              <a:rPr lang="en-GB" dirty="0" err="1"/>
              <a:t>bạn</a:t>
            </a:r>
            <a:r>
              <a:rPr lang="en-GB" dirty="0"/>
              <a:t> 4) + 50% (</a:t>
            </a:r>
            <a:r>
              <a:rPr lang="en-GB" dirty="0" err="1"/>
              <a:t>tôi</a:t>
            </a:r>
            <a:r>
              <a:rPr lang="en-GB" dirty="0"/>
              <a:t>) + 20% (</a:t>
            </a:r>
            <a:r>
              <a:rPr lang="en-GB" dirty="0" err="1"/>
              <a:t>tôi</a:t>
            </a:r>
            <a:r>
              <a:rPr lang="en-GB" dirty="0"/>
              <a:t>: </a:t>
            </a:r>
            <a:r>
              <a:rPr lang="en-GB" dirty="0" err="1"/>
              <a:t>cho</a:t>
            </a:r>
            <a:r>
              <a:rPr lang="en-GB" dirty="0"/>
              <a:t> </a:t>
            </a:r>
            <a:r>
              <a:rPr lang="en-GB" dirty="0" err="1"/>
              <a:t>quyển</a:t>
            </a:r>
            <a:r>
              <a:rPr lang="en-GB" dirty="0"/>
              <a:t> </a:t>
            </a:r>
            <a:r>
              <a:rPr lang="en-GB" dirty="0" err="1"/>
              <a:t>bài</a:t>
            </a:r>
            <a:r>
              <a:rPr lang="en-GB" dirty="0"/>
              <a:t> </a:t>
            </a:r>
            <a:r>
              <a:rPr lang="en-GB" dirty="0" err="1"/>
              <a:t>tập</a:t>
            </a:r>
            <a:r>
              <a:rPr lang="en-GB" dirty="0"/>
              <a:t> </a:t>
            </a:r>
            <a:r>
              <a:rPr lang="en-GB" dirty="0" err="1"/>
              <a:t>lớn</a:t>
            </a:r>
            <a:r>
              <a:rPr lang="en-GB" dirty="0"/>
              <a:t> </a:t>
            </a:r>
            <a:r>
              <a:rPr lang="en-GB" dirty="0" err="1"/>
              <a:t>nộp</a:t>
            </a:r>
            <a:r>
              <a:rPr lang="en-GB" dirty="0"/>
              <a:t> </a:t>
            </a:r>
            <a:r>
              <a:rPr lang="en-GB" dirty="0" err="1"/>
              <a:t>lại</a:t>
            </a:r>
            <a:r>
              <a:rPr lang="en-GB" dirty="0"/>
              <a:t>)</a:t>
            </a:r>
          </a:p>
          <a:p>
            <a:r>
              <a:rPr lang="en-GB" dirty="0" err="1"/>
              <a:t>Điểm</a:t>
            </a:r>
            <a:r>
              <a:rPr lang="en-GB" dirty="0"/>
              <a:t> </a:t>
            </a:r>
            <a:r>
              <a:rPr lang="en-GB" dirty="0" err="1"/>
              <a:t>giữa</a:t>
            </a:r>
            <a:r>
              <a:rPr lang="en-GB" dirty="0"/>
              <a:t> </a:t>
            </a:r>
            <a:r>
              <a:rPr lang="en-GB" dirty="0" err="1"/>
              <a:t>kỳ</a:t>
            </a:r>
            <a:r>
              <a:rPr lang="en-GB" dirty="0"/>
              <a:t> </a:t>
            </a:r>
            <a:r>
              <a:rPr lang="en-GB" dirty="0" err="1"/>
              <a:t>của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2 = 100% </a:t>
            </a:r>
            <a:r>
              <a:rPr lang="en-GB" dirty="0" err="1"/>
              <a:t>câu</a:t>
            </a:r>
            <a:r>
              <a:rPr lang="en-GB" dirty="0"/>
              <a:t> </a:t>
            </a:r>
            <a:r>
              <a:rPr lang="en-GB" dirty="0" err="1"/>
              <a:t>hỏi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2 </a:t>
            </a:r>
            <a:r>
              <a:rPr lang="en-GB" dirty="0" err="1"/>
              <a:t>hỏi</a:t>
            </a:r>
            <a:r>
              <a:rPr lang="en-GB" dirty="0"/>
              <a:t> </a:t>
            </a:r>
            <a:r>
              <a:rPr lang="en-GB" dirty="0" err="1"/>
              <a:t>bạn</a:t>
            </a:r>
            <a:r>
              <a:rPr lang="en-GB" dirty="0"/>
              <a:t> 1 (</a:t>
            </a:r>
            <a:r>
              <a:rPr lang="en-GB" dirty="0" err="1"/>
              <a:t>tôi</a:t>
            </a:r>
            <a:r>
              <a:rPr lang="en-GB" dirty="0"/>
              <a:t>)</a:t>
            </a:r>
          </a:p>
          <a:p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= (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 + 2 *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cuối</a:t>
            </a:r>
            <a:r>
              <a:rPr lang="en-US" dirty="0"/>
              <a:t> </a:t>
            </a:r>
            <a:r>
              <a:rPr lang="en-US" dirty="0" err="1"/>
              <a:t>kỳ</a:t>
            </a:r>
            <a:r>
              <a:rPr lang="en-US" dirty="0"/>
              <a:t>)/3 </a:t>
            </a:r>
          </a:p>
        </p:txBody>
      </p:sp>
    </p:spTree>
    <p:extLst>
      <p:ext uri="{BB962C8B-B14F-4D97-AF65-F5344CB8AC3E}">
        <p14:creationId xmlns:p14="http://schemas.microsoft.com/office/powerpoint/2010/main" val="1190704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EF4FD-FA79-5A33-AB49-B9CD3B54A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8796"/>
            <a:ext cx="10515600" cy="843189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Scientific communication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14B76-9B69-45C0-D849-13DC55498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8171"/>
            <a:ext cx="10515600" cy="4351338"/>
          </a:xfrm>
        </p:spPr>
        <p:txBody>
          <a:bodyPr/>
          <a:lstStyle/>
          <a:p>
            <a:r>
              <a:rPr lang="en-GB" dirty="0"/>
              <a:t>Audience = listen</a:t>
            </a:r>
          </a:p>
          <a:p>
            <a:r>
              <a:rPr lang="en-GB" dirty="0"/>
              <a:t>Poster presentation = write + speak</a:t>
            </a:r>
          </a:p>
          <a:p>
            <a:r>
              <a:rPr lang="en-GB" dirty="0"/>
              <a:t>Oral presentation = talk = speak + write</a:t>
            </a:r>
          </a:p>
          <a:p>
            <a:r>
              <a:rPr lang="en-GB" dirty="0"/>
              <a:t>Preparing manuscript = write</a:t>
            </a:r>
          </a:p>
          <a:p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pic>
        <p:nvPicPr>
          <p:cNvPr id="1026" name="Picture 2" descr="How to Plan a Conference / Talk">
            <a:extLst>
              <a:ext uri="{FF2B5EF4-FFF2-40B4-BE49-F238E27FC236}">
                <a16:creationId xmlns:a16="http://schemas.microsoft.com/office/drawing/2014/main" id="{10BFC125-2875-620B-A873-6E4EFF81B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414" y="1438271"/>
            <a:ext cx="3380014" cy="2535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prepare a scientific poster | Science | AAAS">
            <a:extLst>
              <a:ext uri="{FF2B5EF4-FFF2-40B4-BE49-F238E27FC236}">
                <a16:creationId xmlns:a16="http://schemas.microsoft.com/office/drawing/2014/main" id="{A2E5E340-104B-EFED-8932-40B21EFB5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380" y="3983718"/>
            <a:ext cx="3819798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ference presentations: Lead the poster parade | Nature">
            <a:extLst>
              <a:ext uri="{FF2B5EF4-FFF2-40B4-BE49-F238E27FC236}">
                <a16:creationId xmlns:a16="http://schemas.microsoft.com/office/drawing/2014/main" id="{9B6EFCE0-7A40-4853-88B1-BFACA9020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393" y="3983718"/>
            <a:ext cx="4691743" cy="2547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9805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-3">
            <a:extLst>
              <a:ext uri="{FF2B5EF4-FFF2-40B4-BE49-F238E27FC236}">
                <a16:creationId xmlns:a16="http://schemas.microsoft.com/office/drawing/2014/main" id="{B784FF6D-DAE8-ED8F-30F4-CC920E4CB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93" y="97492"/>
            <a:ext cx="8228012" cy="617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A2ED65-7CB3-CFA4-5A9E-B887B413D7BB}"/>
              </a:ext>
            </a:extLst>
          </p:cNvPr>
          <p:cNvSpPr txBox="1"/>
          <p:nvPr/>
        </p:nvSpPr>
        <p:spPr>
          <a:xfrm>
            <a:off x="5099969" y="6425998"/>
            <a:ext cx="6754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https://crosstalk.cell.com/blog/bringing-a-scientists-purpose-to-life</a:t>
            </a:r>
          </a:p>
        </p:txBody>
      </p:sp>
    </p:spTree>
    <p:extLst>
      <p:ext uri="{BB962C8B-B14F-4D97-AF65-F5344CB8AC3E}">
        <p14:creationId xmlns:p14="http://schemas.microsoft.com/office/powerpoint/2010/main" val="1648268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9178F3C7-EE9D-2F37-6BD4-8C1CAEA6F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4"/>
          <a:stretch/>
        </p:blipFill>
        <p:spPr bwMode="auto">
          <a:xfrm>
            <a:off x="885600" y="1137554"/>
            <a:ext cx="10179737" cy="525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BBB36-B8FD-5F47-0821-47E8561C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6489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Scientific Research Poster</a:t>
            </a:r>
            <a:endParaRPr lang="en-US" sz="4800" b="1" dirty="0">
              <a:solidFill>
                <a:srgbClr val="7030A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0BCA67-83AC-4F98-2B20-4DDED86D9F8E}"/>
              </a:ext>
            </a:extLst>
          </p:cNvPr>
          <p:cNvSpPr txBox="1"/>
          <p:nvPr/>
        </p:nvSpPr>
        <p:spPr>
          <a:xfrm>
            <a:off x="6019819" y="63794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https://www.calliechappell.com/blog/scientific-poster</a:t>
            </a:r>
          </a:p>
        </p:txBody>
      </p:sp>
    </p:spTree>
    <p:extLst>
      <p:ext uri="{BB962C8B-B14F-4D97-AF65-F5344CB8AC3E}">
        <p14:creationId xmlns:p14="http://schemas.microsoft.com/office/powerpoint/2010/main" val="3300937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E196F-8D6B-B5C5-D65E-13A44900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8" y="294366"/>
            <a:ext cx="10515600" cy="805089"/>
          </a:xfrm>
        </p:spPr>
        <p:txBody>
          <a:bodyPr/>
          <a:lstStyle/>
          <a:p>
            <a:pPr algn="ctr"/>
            <a:r>
              <a:rPr lang="en-GB" sz="4400" b="1" dirty="0">
                <a:solidFill>
                  <a:srgbClr val="7030A0"/>
                </a:solidFill>
              </a:rPr>
              <a:t>Scientific Research Oral Presentation</a:t>
            </a:r>
            <a:endParaRPr lang="en-US" dirty="0"/>
          </a:p>
        </p:txBody>
      </p:sp>
      <p:pic>
        <p:nvPicPr>
          <p:cNvPr id="4098" name="Picture 2" descr="Flow chart illustrating the steps of the scientific method connected with arrows and colorful boxes.">
            <a:extLst>
              <a:ext uri="{FF2B5EF4-FFF2-40B4-BE49-F238E27FC236}">
                <a16:creationId xmlns:a16="http://schemas.microsoft.com/office/drawing/2014/main" id="{83786F1B-9863-186D-8882-593CFA7CE5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557" y="1469685"/>
            <a:ext cx="8320113" cy="468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B82491-7218-22E1-94E2-DC0510358C18}"/>
              </a:ext>
            </a:extLst>
          </p:cNvPr>
          <p:cNvSpPr txBox="1"/>
          <p:nvPr/>
        </p:nvSpPr>
        <p:spPr>
          <a:xfrm>
            <a:off x="484398" y="643386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https://www.slideegg.com/scientific-method-flow-chart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1BE059B4-D409-2774-A136-5C91AC52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900" y="1170214"/>
            <a:ext cx="2042160" cy="510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EC963A-050A-B911-F7EC-C5899FC2FB7C}"/>
              </a:ext>
            </a:extLst>
          </p:cNvPr>
          <p:cNvSpPr txBox="1"/>
          <p:nvPr/>
        </p:nvSpPr>
        <p:spPr>
          <a:xfrm>
            <a:off x="7761531" y="6390328"/>
            <a:ext cx="3967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https://thesislink.aut.ac.nz/?p=10499</a:t>
            </a:r>
          </a:p>
        </p:txBody>
      </p:sp>
    </p:spTree>
    <p:extLst>
      <p:ext uri="{BB962C8B-B14F-4D97-AF65-F5344CB8AC3E}">
        <p14:creationId xmlns:p14="http://schemas.microsoft.com/office/powerpoint/2010/main" val="837162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2500</TotalTime>
  <Words>486</Words>
  <Application>Microsoft Office PowerPoint</Application>
  <PresentationFormat>Widescreen</PresentationFormat>
  <Paragraphs>62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Helvetica Neue</vt:lpstr>
      <vt:lpstr>Office Theme</vt:lpstr>
      <vt:lpstr>Scientific Communication</vt:lpstr>
      <vt:lpstr>Content</vt:lpstr>
      <vt:lpstr>Classmate Introduction</vt:lpstr>
      <vt:lpstr>https://github.com/luuloi/Scientific-Communication</vt:lpstr>
      <vt:lpstr>Evalutation for the course</vt:lpstr>
      <vt:lpstr>Scientific communication</vt:lpstr>
      <vt:lpstr>PowerPoint Presentation</vt:lpstr>
      <vt:lpstr>Scientific Research Poster</vt:lpstr>
      <vt:lpstr>Scientific Research Oral Presentation</vt:lpstr>
      <vt:lpstr>What's the difference between a magazine and a journal?</vt:lpstr>
      <vt:lpstr>Exercise 1: read the article https://cjc.edu.vn/tin-tuc-su-kien/cac-tap-chi-noi-tieng-o-viet-nam/</vt:lpstr>
      <vt:lpstr>Exercise 2: look in to the detail of the journal https://onlinelibrary.wiley.com/journal/13652761</vt:lpstr>
      <vt:lpstr>Scientific Publishing Workflow</vt:lpstr>
      <vt:lpstr>Scientific Publishing Workflow</vt:lpstr>
      <vt:lpstr>PowerPoint Presentation</vt:lpstr>
      <vt:lpstr>PowerPoint Presentation</vt:lpstr>
      <vt:lpstr>PowerPoint Presentation</vt:lpstr>
      <vt:lpstr>Projects</vt:lpstr>
      <vt:lpstr>How does my lecture work?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sinh học ứng dụng (Applied Bioinformatics)</dc:title>
  <dc:creator>Luu Loi</dc:creator>
  <cp:lastModifiedBy>Luu Loi</cp:lastModifiedBy>
  <cp:revision>213</cp:revision>
  <dcterms:created xsi:type="dcterms:W3CDTF">2023-07-21T21:55:59Z</dcterms:created>
  <dcterms:modified xsi:type="dcterms:W3CDTF">2025-09-21T03:48:59Z</dcterms:modified>
</cp:coreProperties>
</file>